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D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9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4D6332-DF14-42CF-B5C6-1FC0A826DD29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Click to edit Master text styles</a:t>
            </a:r>
          </a:p>
          <a:p>
            <a:pPr lvl="1"/>
            <a:r>
              <a:rPr lang="es-MX" smtClean="0"/>
              <a:t>Second level</a:t>
            </a:r>
          </a:p>
          <a:p>
            <a:pPr lvl="2"/>
            <a:r>
              <a:rPr lang="es-MX" smtClean="0"/>
              <a:t>Third level</a:t>
            </a:r>
          </a:p>
          <a:p>
            <a:pPr lvl="3"/>
            <a:r>
              <a:rPr lang="es-MX" smtClean="0"/>
              <a:t>Fourth level</a:t>
            </a:r>
          </a:p>
          <a:p>
            <a:pPr lvl="4"/>
            <a:r>
              <a:rPr lang="es-MX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7220CC-E68F-476E-817A-B92F74B8C951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4AD9F-2855-4FEA-96F0-2A6F303731B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F2428-45A8-4BC9-825A-547ECA752A6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17EF2-8031-4CA4-9C2E-1216DAE67F8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BF545-5CDE-4B1D-9BC3-C8323ECB3A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7EAD5-84A1-4855-8AFF-5995AFA68CA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A3754-1024-4FD8-8F9C-AE452294850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9762D-4C23-46FC-863B-90D7CBE401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4FE53-E3AF-4F34-8825-7C2D3894B47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9F62A-465C-4918-A14A-2F221219DA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BEF4F-242B-4803-90CB-67FF3DFA460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6B268-7C79-43D7-95CD-EA604709F9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1FC6E3-B495-4D2F-8504-2E6B17D7682A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7175" cy="6380163"/>
            <a:chOff x="0" y="1"/>
            <a:chExt cx="5762" cy="4019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249" y="663"/>
              <a:ext cx="5198" cy="3266"/>
              <a:chOff x="249" y="663"/>
              <a:chExt cx="5198" cy="3266"/>
            </a:xfrm>
          </p:grpSpPr>
          <p:pic>
            <p:nvPicPr>
              <p:cNvPr id="8196" name="Picture 4" descr="62DCTMXX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" y="3147"/>
                <a:ext cx="680" cy="782"/>
              </a:xfrm>
              <a:prstGeom prst="rect">
                <a:avLst/>
              </a:prstGeom>
              <a:noFill/>
            </p:spPr>
          </p:pic>
          <p:pic>
            <p:nvPicPr>
              <p:cNvPr id="8197" name="Picture 5" descr="49882XS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9" y="2784"/>
                <a:ext cx="363" cy="419"/>
              </a:xfrm>
              <a:prstGeom prst="rect">
                <a:avLst/>
              </a:prstGeom>
              <a:noFill/>
            </p:spPr>
          </p:pic>
          <p:pic>
            <p:nvPicPr>
              <p:cNvPr id="8198" name="Picture 6" descr="49884XSC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7" y="2270"/>
                <a:ext cx="572" cy="528"/>
              </a:xfrm>
              <a:prstGeom prst="rect">
                <a:avLst/>
              </a:prstGeom>
              <a:noFill/>
            </p:spPr>
          </p:pic>
          <p:pic>
            <p:nvPicPr>
              <p:cNvPr id="8199" name="Picture 7" descr="61110RX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7308" t="8272" r="12885" b="8272"/>
              <a:stretch>
                <a:fillRect/>
              </a:stretch>
            </p:blipFill>
            <p:spPr bwMode="auto">
              <a:xfrm>
                <a:off x="620" y="2784"/>
                <a:ext cx="290" cy="428"/>
              </a:xfrm>
              <a:prstGeom prst="rect">
                <a:avLst/>
              </a:prstGeom>
              <a:noFill/>
            </p:spPr>
          </p:pic>
          <p:pic>
            <p:nvPicPr>
              <p:cNvPr id="8200" name="Picture 8" descr="Picture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260" t="1167" r="3781" b="1167"/>
              <a:stretch>
                <a:fillRect/>
              </a:stretch>
            </p:blipFill>
            <p:spPr bwMode="auto">
              <a:xfrm>
                <a:off x="258" y="1434"/>
                <a:ext cx="589" cy="907"/>
              </a:xfrm>
              <a:prstGeom prst="rect">
                <a:avLst/>
              </a:prstGeom>
              <a:noFill/>
            </p:spPr>
          </p:pic>
          <p:pic>
            <p:nvPicPr>
              <p:cNvPr id="8201" name="Picture 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67" y="663"/>
                <a:ext cx="5180" cy="817"/>
              </a:xfrm>
              <a:prstGeom prst="rect">
                <a:avLst/>
              </a:prstGeom>
              <a:noFill/>
            </p:spPr>
          </p:pic>
        </p:grpSp>
        <p:pic>
          <p:nvPicPr>
            <p:cNvPr id="8202" name="Picture 6" descr="Leviton_SlideBorderG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9" y="216"/>
              <a:ext cx="5201" cy="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3" name="Group 11"/>
            <p:cNvGrpSpPr>
              <a:grpSpLocks/>
            </p:cNvGrpSpPr>
            <p:nvPr/>
          </p:nvGrpSpPr>
          <p:grpSpPr bwMode="auto">
            <a:xfrm>
              <a:off x="0" y="1"/>
              <a:ext cx="5762" cy="662"/>
              <a:chOff x="0" y="1"/>
              <a:chExt cx="5762" cy="662"/>
            </a:xfrm>
          </p:grpSpPr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3742" y="119"/>
                <a:ext cx="726" cy="4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8205" name="Picture 13" descr="nuevo logo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t="72054" r="88846" b="2495"/>
              <a:stretch>
                <a:fillRect/>
              </a:stretch>
            </p:blipFill>
            <p:spPr bwMode="auto">
              <a:xfrm>
                <a:off x="0" y="1"/>
                <a:ext cx="3948" cy="662"/>
              </a:xfrm>
              <a:prstGeom prst="rect">
                <a:avLst/>
              </a:prstGeom>
              <a:noFill/>
            </p:spPr>
          </p:pic>
          <p:pic>
            <p:nvPicPr>
              <p:cNvPr id="8206" name="Picture 14" descr="nuevo logo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t="72054" b="2495"/>
              <a:stretch>
                <a:fillRect/>
              </a:stretch>
            </p:blipFill>
            <p:spPr bwMode="auto">
              <a:xfrm>
                <a:off x="4175" y="1"/>
                <a:ext cx="1587" cy="662"/>
              </a:xfrm>
              <a:prstGeom prst="rect">
                <a:avLst/>
              </a:prstGeom>
              <a:noFill/>
            </p:spPr>
          </p:pic>
          <p:pic>
            <p:nvPicPr>
              <p:cNvPr id="8207" name="Picture 15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4084" y="1"/>
                <a:ext cx="44" cy="662"/>
              </a:xfrm>
              <a:prstGeom prst="rect">
                <a:avLst/>
              </a:prstGeom>
              <a:noFill/>
            </p:spPr>
          </p:pic>
          <p:pic>
            <p:nvPicPr>
              <p:cNvPr id="8208" name="Picture 16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3993" y="1"/>
                <a:ext cx="44" cy="66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763713" y="2747963"/>
            <a:ext cx="67691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dirty="0">
                <a:solidFill>
                  <a:srgbClr val="001D68"/>
                </a:solidFill>
              </a:rPr>
              <a:t>Este curso se imparte a los integradores/instaladores, que cuentan con conocimientos medios (teóricos y prácticos) de cableado estructurado y desean certificarse con la marca Leviton. </a:t>
            </a:r>
          </a:p>
          <a:p>
            <a:r>
              <a:rPr lang="es-MX" dirty="0" smtClean="0">
                <a:solidFill>
                  <a:srgbClr val="001D68"/>
                </a:solidFill>
              </a:rPr>
              <a:t>Por este curso reciben su certificado con validez por 2 años, siempre y cuando asistan a dicho curso un mínimo 2 personas por empresa. Con esto ustedes tienen como beneficios el respaldo de Leviton, en la certificación de todos sus proyectos a nivel Nacional por 15 años. </a:t>
            </a:r>
            <a:endParaRPr lang="es-MX" dirty="0">
              <a:solidFill>
                <a:srgbClr val="001D68"/>
              </a:solidFill>
            </a:endParaRPr>
          </a:p>
          <a:p>
            <a:r>
              <a:rPr lang="es-MX" dirty="0">
                <a:solidFill>
                  <a:srgbClr val="001D68"/>
                </a:solidFill>
              </a:rPr>
              <a:t>Al término de los 2 años se tendrá que tomar el curso de actualización.</a:t>
            </a:r>
            <a:endParaRPr lang="en-US" dirty="0">
              <a:solidFill>
                <a:srgbClr val="001D68"/>
              </a:solidFill>
            </a:endParaRPr>
          </a:p>
        </p:txBody>
      </p:sp>
      <p:pic>
        <p:nvPicPr>
          <p:cNvPr id="18" name="17 Imagen" descr="LogotipoMEM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2844" y="71438"/>
            <a:ext cx="1060473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7175" cy="6380163"/>
            <a:chOff x="0" y="1"/>
            <a:chExt cx="5762" cy="4019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249" y="663"/>
              <a:ext cx="5198" cy="3266"/>
              <a:chOff x="249" y="663"/>
              <a:chExt cx="5198" cy="3266"/>
            </a:xfrm>
          </p:grpSpPr>
          <p:pic>
            <p:nvPicPr>
              <p:cNvPr id="9220" name="Picture 4" descr="62DCTMXX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" y="3147"/>
                <a:ext cx="680" cy="782"/>
              </a:xfrm>
              <a:prstGeom prst="rect">
                <a:avLst/>
              </a:prstGeom>
              <a:noFill/>
            </p:spPr>
          </p:pic>
          <p:pic>
            <p:nvPicPr>
              <p:cNvPr id="9221" name="Picture 5" descr="49882XS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9" y="2784"/>
                <a:ext cx="363" cy="419"/>
              </a:xfrm>
              <a:prstGeom prst="rect">
                <a:avLst/>
              </a:prstGeom>
              <a:noFill/>
            </p:spPr>
          </p:pic>
          <p:pic>
            <p:nvPicPr>
              <p:cNvPr id="9222" name="Picture 6" descr="49884XSC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7" y="2270"/>
                <a:ext cx="572" cy="528"/>
              </a:xfrm>
              <a:prstGeom prst="rect">
                <a:avLst/>
              </a:prstGeom>
              <a:noFill/>
            </p:spPr>
          </p:pic>
          <p:pic>
            <p:nvPicPr>
              <p:cNvPr id="9223" name="Picture 7" descr="61110RX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7308" t="8272" r="12885" b="8272"/>
              <a:stretch>
                <a:fillRect/>
              </a:stretch>
            </p:blipFill>
            <p:spPr bwMode="auto">
              <a:xfrm>
                <a:off x="620" y="2784"/>
                <a:ext cx="290" cy="428"/>
              </a:xfrm>
              <a:prstGeom prst="rect">
                <a:avLst/>
              </a:prstGeom>
              <a:noFill/>
            </p:spPr>
          </p:pic>
          <p:pic>
            <p:nvPicPr>
              <p:cNvPr id="9224" name="Picture 8" descr="Picture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260" t="1167" r="3781" b="1167"/>
              <a:stretch>
                <a:fillRect/>
              </a:stretch>
            </p:blipFill>
            <p:spPr bwMode="auto">
              <a:xfrm>
                <a:off x="258" y="1434"/>
                <a:ext cx="589" cy="907"/>
              </a:xfrm>
              <a:prstGeom prst="rect">
                <a:avLst/>
              </a:prstGeom>
              <a:noFill/>
            </p:spPr>
          </p:pic>
          <p:pic>
            <p:nvPicPr>
              <p:cNvPr id="9225" name="Picture 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67" y="663"/>
                <a:ext cx="5180" cy="817"/>
              </a:xfrm>
              <a:prstGeom prst="rect">
                <a:avLst/>
              </a:prstGeom>
              <a:noFill/>
            </p:spPr>
          </p:pic>
        </p:grpSp>
        <p:pic>
          <p:nvPicPr>
            <p:cNvPr id="9226" name="Picture 6" descr="Leviton_SlideBorderG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9" y="216"/>
              <a:ext cx="5201" cy="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27" name="Group 11"/>
            <p:cNvGrpSpPr>
              <a:grpSpLocks/>
            </p:cNvGrpSpPr>
            <p:nvPr/>
          </p:nvGrpSpPr>
          <p:grpSpPr bwMode="auto">
            <a:xfrm>
              <a:off x="0" y="1"/>
              <a:ext cx="5762" cy="662"/>
              <a:chOff x="0" y="1"/>
              <a:chExt cx="5762" cy="662"/>
            </a:xfrm>
          </p:grpSpPr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3742" y="119"/>
                <a:ext cx="726" cy="4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29" name="Picture 13" descr="nuevo logo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t="72054" r="88846" b="2495"/>
              <a:stretch>
                <a:fillRect/>
              </a:stretch>
            </p:blipFill>
            <p:spPr bwMode="auto">
              <a:xfrm>
                <a:off x="0" y="1"/>
                <a:ext cx="3948" cy="662"/>
              </a:xfrm>
              <a:prstGeom prst="rect">
                <a:avLst/>
              </a:prstGeom>
              <a:noFill/>
            </p:spPr>
          </p:pic>
          <p:pic>
            <p:nvPicPr>
              <p:cNvPr id="9230" name="Picture 14" descr="nuevo logo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t="72054" b="2495"/>
              <a:stretch>
                <a:fillRect/>
              </a:stretch>
            </p:blipFill>
            <p:spPr bwMode="auto">
              <a:xfrm>
                <a:off x="4175" y="1"/>
                <a:ext cx="1587" cy="662"/>
              </a:xfrm>
              <a:prstGeom prst="rect">
                <a:avLst/>
              </a:prstGeom>
              <a:noFill/>
            </p:spPr>
          </p:pic>
          <p:pic>
            <p:nvPicPr>
              <p:cNvPr id="9231" name="Picture 15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4084" y="1"/>
                <a:ext cx="44" cy="662"/>
              </a:xfrm>
              <a:prstGeom prst="rect">
                <a:avLst/>
              </a:prstGeom>
              <a:noFill/>
            </p:spPr>
          </p:pic>
          <p:pic>
            <p:nvPicPr>
              <p:cNvPr id="9232" name="Picture 16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3993" y="1"/>
                <a:ext cx="44" cy="66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547813" y="2420938"/>
            <a:ext cx="67691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 i="1" u="sng" dirty="0">
                <a:solidFill>
                  <a:srgbClr val="001D68"/>
                </a:solidFill>
              </a:rPr>
              <a:t>TEMARIO DEL CURSO DE CERTIFICACIÓN</a:t>
            </a:r>
            <a:endParaRPr lang="es-ES" dirty="0">
              <a:solidFill>
                <a:srgbClr val="001D68"/>
              </a:solidFill>
            </a:endParaRPr>
          </a:p>
          <a:p>
            <a:r>
              <a:rPr lang="es-ES" dirty="0">
                <a:solidFill>
                  <a:srgbClr val="001D68"/>
                </a:solidFill>
              </a:rPr>
              <a:t> </a:t>
            </a:r>
            <a:endParaRPr lang="es-ES" b="1" i="1" dirty="0">
              <a:solidFill>
                <a:srgbClr val="001D68"/>
              </a:solidFill>
            </a:endParaRPr>
          </a:p>
          <a:p>
            <a:r>
              <a:rPr lang="es-ES" sz="1600" b="1" i="1" dirty="0" smtClean="0">
                <a:solidFill>
                  <a:srgbClr val="001D68"/>
                </a:solidFill>
              </a:rPr>
              <a:t>Sistema de Cableado Certificado </a:t>
            </a:r>
            <a:r>
              <a:rPr lang="es-ES" sz="1600" b="1" i="1" dirty="0" err="1" smtClean="0">
                <a:solidFill>
                  <a:srgbClr val="001D68"/>
                </a:solidFill>
              </a:rPr>
              <a:t>LevitonVDD</a:t>
            </a:r>
            <a:r>
              <a:rPr lang="es-ES" sz="1600" b="1" i="1" dirty="0" smtClean="0">
                <a:solidFill>
                  <a:srgbClr val="001D68"/>
                </a:solidFill>
              </a:rPr>
              <a:t> (</a:t>
            </a:r>
            <a:r>
              <a:rPr lang="es-ES" sz="1600" b="1" i="1" dirty="0">
                <a:solidFill>
                  <a:srgbClr val="001D68"/>
                </a:solidFill>
              </a:rPr>
              <a:t>CCS)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I.- Resumen General del Programa CCS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-  Revisión del programa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-  Garantía del programa CCS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-  Socios de Cable Aprobados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II.- Sistemas de Cobre UTP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 Categoría 5e, 6 y 6A.</a:t>
            </a:r>
            <a:endParaRPr lang="en-US" sz="1600" dirty="0">
              <a:solidFill>
                <a:srgbClr val="001D68"/>
              </a:solidFill>
            </a:endParaRPr>
          </a:p>
          <a:p>
            <a:r>
              <a:rPr lang="es-ES" sz="1600" dirty="0">
                <a:solidFill>
                  <a:srgbClr val="001D68"/>
                </a:solidFill>
              </a:rPr>
              <a:t>Estándares y Documentos de Referencia </a:t>
            </a:r>
            <a:endParaRPr lang="en-US" sz="1600" dirty="0">
              <a:solidFill>
                <a:srgbClr val="001D68"/>
              </a:solidFill>
            </a:endParaRPr>
          </a:p>
          <a:p>
            <a:r>
              <a:rPr lang="es-ES" sz="1600" b="1" i="1" dirty="0">
                <a:solidFill>
                  <a:srgbClr val="001D68"/>
                </a:solidFill>
              </a:rPr>
              <a:t>EIA/TIA-568-B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EIA/TIA-569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EIA/TIA-570-A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EIA/TIA-606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EIA/TIA-607</a:t>
            </a:r>
            <a:endParaRPr lang="en-US" sz="1600" dirty="0">
              <a:solidFill>
                <a:srgbClr val="001D68"/>
              </a:solidFill>
            </a:endParaRPr>
          </a:p>
        </p:txBody>
      </p:sp>
      <p:pic>
        <p:nvPicPr>
          <p:cNvPr id="18" name="17 Imagen" descr="LogotipoMEM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2844" y="71438"/>
            <a:ext cx="1060473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3175" y="0"/>
            <a:ext cx="9147175" cy="6380163"/>
            <a:chOff x="0" y="1"/>
            <a:chExt cx="5762" cy="4019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>
              <a:off x="249" y="663"/>
              <a:ext cx="5198" cy="3266"/>
              <a:chOff x="249" y="663"/>
              <a:chExt cx="5198" cy="3266"/>
            </a:xfrm>
          </p:grpSpPr>
          <p:pic>
            <p:nvPicPr>
              <p:cNvPr id="10244" name="Picture 4" descr="62DCTMXX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" y="3147"/>
                <a:ext cx="680" cy="782"/>
              </a:xfrm>
              <a:prstGeom prst="rect">
                <a:avLst/>
              </a:prstGeom>
              <a:noFill/>
            </p:spPr>
          </p:pic>
          <p:pic>
            <p:nvPicPr>
              <p:cNvPr id="10245" name="Picture 5" descr="49882XS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9" y="2784"/>
                <a:ext cx="363" cy="419"/>
              </a:xfrm>
              <a:prstGeom prst="rect">
                <a:avLst/>
              </a:prstGeom>
              <a:noFill/>
            </p:spPr>
          </p:pic>
          <p:pic>
            <p:nvPicPr>
              <p:cNvPr id="10246" name="Picture 6" descr="49884XSC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7" y="2270"/>
                <a:ext cx="572" cy="528"/>
              </a:xfrm>
              <a:prstGeom prst="rect">
                <a:avLst/>
              </a:prstGeom>
              <a:noFill/>
            </p:spPr>
          </p:pic>
          <p:pic>
            <p:nvPicPr>
              <p:cNvPr id="10247" name="Picture 7" descr="61110RX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7308" t="8272" r="12885" b="8272"/>
              <a:stretch>
                <a:fillRect/>
              </a:stretch>
            </p:blipFill>
            <p:spPr bwMode="auto">
              <a:xfrm>
                <a:off x="620" y="2784"/>
                <a:ext cx="290" cy="428"/>
              </a:xfrm>
              <a:prstGeom prst="rect">
                <a:avLst/>
              </a:prstGeom>
              <a:noFill/>
            </p:spPr>
          </p:pic>
          <p:pic>
            <p:nvPicPr>
              <p:cNvPr id="10248" name="Picture 8" descr="Picture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260" t="1167" r="3781" b="1167"/>
              <a:stretch>
                <a:fillRect/>
              </a:stretch>
            </p:blipFill>
            <p:spPr bwMode="auto">
              <a:xfrm>
                <a:off x="258" y="1434"/>
                <a:ext cx="589" cy="907"/>
              </a:xfrm>
              <a:prstGeom prst="rect">
                <a:avLst/>
              </a:prstGeom>
              <a:noFill/>
            </p:spPr>
          </p:pic>
          <p:pic>
            <p:nvPicPr>
              <p:cNvPr id="10249" name="Picture 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67" y="663"/>
                <a:ext cx="5180" cy="817"/>
              </a:xfrm>
              <a:prstGeom prst="rect">
                <a:avLst/>
              </a:prstGeom>
              <a:noFill/>
            </p:spPr>
          </p:pic>
        </p:grpSp>
        <p:pic>
          <p:nvPicPr>
            <p:cNvPr id="10250" name="Picture 6" descr="Leviton_SlideBorderG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9" y="216"/>
              <a:ext cx="5201" cy="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51" name="Group 11"/>
            <p:cNvGrpSpPr>
              <a:grpSpLocks/>
            </p:cNvGrpSpPr>
            <p:nvPr/>
          </p:nvGrpSpPr>
          <p:grpSpPr bwMode="auto">
            <a:xfrm>
              <a:off x="0" y="1"/>
              <a:ext cx="5762" cy="662"/>
              <a:chOff x="0" y="1"/>
              <a:chExt cx="5762" cy="662"/>
            </a:xfrm>
          </p:grpSpPr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3742" y="119"/>
                <a:ext cx="726" cy="4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253" name="Picture 13" descr="nuevo logo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t="72054" r="88846" b="2495"/>
              <a:stretch>
                <a:fillRect/>
              </a:stretch>
            </p:blipFill>
            <p:spPr bwMode="auto">
              <a:xfrm>
                <a:off x="0" y="1"/>
                <a:ext cx="3948" cy="662"/>
              </a:xfrm>
              <a:prstGeom prst="rect">
                <a:avLst/>
              </a:prstGeom>
              <a:noFill/>
            </p:spPr>
          </p:pic>
          <p:pic>
            <p:nvPicPr>
              <p:cNvPr id="10254" name="Picture 14" descr="nuevo logo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t="72054" b="2495"/>
              <a:stretch>
                <a:fillRect/>
              </a:stretch>
            </p:blipFill>
            <p:spPr bwMode="auto">
              <a:xfrm>
                <a:off x="4175" y="1"/>
                <a:ext cx="1587" cy="662"/>
              </a:xfrm>
              <a:prstGeom prst="rect">
                <a:avLst/>
              </a:prstGeom>
              <a:noFill/>
            </p:spPr>
          </p:pic>
          <p:pic>
            <p:nvPicPr>
              <p:cNvPr id="10255" name="Picture 15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4084" y="1"/>
                <a:ext cx="44" cy="662"/>
              </a:xfrm>
              <a:prstGeom prst="rect">
                <a:avLst/>
              </a:prstGeom>
              <a:noFill/>
            </p:spPr>
          </p:pic>
          <p:pic>
            <p:nvPicPr>
              <p:cNvPr id="10256" name="Picture 16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3993" y="1"/>
                <a:ext cx="44" cy="662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1547813" y="2420938"/>
            <a:ext cx="6913562" cy="3575050"/>
            <a:chOff x="975" y="1525"/>
            <a:chExt cx="4355" cy="2252"/>
          </a:xfrm>
        </p:grpSpPr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975" y="1525"/>
              <a:ext cx="3311" cy="2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" b="1" i="1" u="sng">
                  <a:solidFill>
                    <a:srgbClr val="001D68"/>
                  </a:solidFill>
                </a:rPr>
                <a:t>TEMARIO DEL CURSO DE CERTIFICACIÓN (2)</a:t>
              </a:r>
              <a:endParaRPr lang="es-ES">
                <a:solidFill>
                  <a:srgbClr val="001D68"/>
                </a:solidFill>
              </a:endParaRPr>
            </a:p>
            <a:p>
              <a:r>
                <a:rPr lang="es-ES">
                  <a:solidFill>
                    <a:srgbClr val="001D68"/>
                  </a:solidFill>
                </a:rPr>
                <a:t> </a:t>
              </a:r>
              <a:endParaRPr lang="es-ES" b="1" i="1">
                <a:solidFill>
                  <a:srgbClr val="001D68"/>
                </a:solidFill>
              </a:endParaRPr>
            </a:p>
            <a:p>
              <a:r>
                <a:rPr lang="es-ES" sz="1600">
                  <a:solidFill>
                    <a:srgbClr val="001D68"/>
                  </a:solidFill>
                </a:rPr>
                <a:t>Parámetros de Desempeño</a:t>
              </a:r>
              <a:endParaRPr lang="en-US" sz="1600">
                <a:solidFill>
                  <a:srgbClr val="001D68"/>
                </a:solidFill>
              </a:endParaRPr>
            </a:p>
            <a:p>
              <a:r>
                <a:rPr lang="es-ES" sz="1600" b="1" i="1">
                  <a:solidFill>
                    <a:srgbClr val="001D68"/>
                  </a:solidFill>
                </a:rPr>
                <a:t>Definición</a:t>
              </a:r>
            </a:p>
            <a:p>
              <a:r>
                <a:rPr lang="es-ES" sz="1600" b="1" i="1">
                  <a:solidFill>
                    <a:srgbClr val="001D68"/>
                  </a:solidFill>
                </a:rPr>
                <a:t>Comparativo de Categorías </a:t>
              </a:r>
              <a:endParaRPr lang="en-US" sz="1600">
                <a:solidFill>
                  <a:srgbClr val="001D68"/>
                </a:solidFill>
              </a:endParaRPr>
            </a:p>
            <a:p>
              <a:r>
                <a:rPr lang="es-ES" sz="1600">
                  <a:solidFill>
                    <a:srgbClr val="001D68"/>
                  </a:solidFill>
                </a:rPr>
                <a:t>Estructura de las Redes</a:t>
              </a:r>
              <a:endParaRPr lang="en-US" sz="1600">
                <a:solidFill>
                  <a:srgbClr val="001D68"/>
                </a:solidFill>
              </a:endParaRPr>
            </a:p>
            <a:p>
              <a:r>
                <a:rPr lang="es-ES" sz="1600" b="1" i="1">
                  <a:solidFill>
                    <a:srgbClr val="001D68"/>
                  </a:solidFill>
                </a:rPr>
                <a:t>Topología </a:t>
              </a:r>
            </a:p>
            <a:p>
              <a:r>
                <a:rPr lang="es-ES" sz="1600" b="1" i="1">
                  <a:solidFill>
                    <a:srgbClr val="001D68"/>
                  </a:solidFill>
                </a:rPr>
                <a:t>Distancias Máximas</a:t>
              </a:r>
              <a:endParaRPr lang="en-US" sz="1600">
                <a:solidFill>
                  <a:srgbClr val="001D68"/>
                </a:solidFill>
              </a:endParaRPr>
            </a:p>
            <a:p>
              <a:r>
                <a:rPr lang="es-ES" sz="1600">
                  <a:solidFill>
                    <a:srgbClr val="001D68"/>
                  </a:solidFill>
                </a:rPr>
                <a:t>Componentes del Sistema de Cableado</a:t>
              </a:r>
              <a:endParaRPr lang="en-US" sz="1600">
                <a:solidFill>
                  <a:srgbClr val="001D68"/>
                </a:solidFill>
              </a:endParaRPr>
            </a:p>
            <a:p>
              <a:r>
                <a:rPr lang="en-US" sz="1600" b="1" i="1">
                  <a:solidFill>
                    <a:srgbClr val="001D68"/>
                  </a:solidFill>
                </a:rPr>
                <a:t>Cableado Vertical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Cableado Horizontal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Áreas de Trabajo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Administración</a:t>
              </a:r>
              <a:endParaRPr lang="es-ES" sz="1600">
                <a:solidFill>
                  <a:srgbClr val="001D68"/>
                </a:solidFill>
              </a:endParaRPr>
            </a:p>
            <a:p>
              <a:r>
                <a:rPr lang="es-ES" sz="1600">
                  <a:solidFill>
                    <a:srgbClr val="001D68"/>
                  </a:solidFill>
                </a:rPr>
                <a:t> </a:t>
              </a:r>
              <a:endParaRPr lang="en-US" sz="1600">
                <a:solidFill>
                  <a:srgbClr val="001D68"/>
                </a:solidFill>
              </a:endParaRP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3684" y="1764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s-MX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3470" y="1842"/>
              <a:ext cx="1860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" sz="1600" b="1" i="1">
                  <a:solidFill>
                    <a:srgbClr val="001D68"/>
                  </a:solidFill>
                </a:rPr>
                <a:t>Unión y Aterrizaje</a:t>
              </a:r>
              <a:endParaRPr lang="en-US" sz="1600" b="1" i="1">
                <a:solidFill>
                  <a:srgbClr val="001D68"/>
                </a:solidFill>
              </a:endParaRPr>
            </a:p>
            <a:p>
              <a:r>
                <a:rPr lang="es-ES" sz="1600" b="1" i="1">
                  <a:solidFill>
                    <a:srgbClr val="001D68"/>
                  </a:solidFill>
                </a:rPr>
                <a:t>Definiciones</a:t>
              </a:r>
              <a:endParaRPr lang="en-US" sz="1600" b="1" i="1">
                <a:solidFill>
                  <a:srgbClr val="001D68"/>
                </a:solidFill>
              </a:endParaRPr>
            </a:p>
            <a:p>
              <a:r>
                <a:rPr lang="en-US" sz="1600" b="1" i="1">
                  <a:solidFill>
                    <a:srgbClr val="001D68"/>
                  </a:solidFill>
                </a:rPr>
                <a:t>Requerimientos de Instalación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Tips de Instalación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Qué hacer y no hacer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Pruebas Requeridas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TIA/EIA-568-B.1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Configuraciones</a:t>
              </a:r>
            </a:p>
            <a:p>
              <a:r>
                <a:rPr lang="en-US" sz="1600" b="1" i="1">
                  <a:solidFill>
                    <a:srgbClr val="001D68"/>
                  </a:solidFill>
                </a:rPr>
                <a:t>Resultados</a:t>
              </a:r>
              <a:r>
                <a:rPr lang="es-ES" sz="1600"/>
                <a:t> </a:t>
              </a:r>
              <a:endParaRPr lang="en-US" sz="1600"/>
            </a:p>
          </p:txBody>
        </p:sp>
      </p:grpSp>
      <p:pic>
        <p:nvPicPr>
          <p:cNvPr id="21" name="20 Imagen" descr="LogotipoMEM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2844" y="71438"/>
            <a:ext cx="1060473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3175" y="0"/>
            <a:ext cx="9147175" cy="6380163"/>
            <a:chOff x="0" y="1"/>
            <a:chExt cx="5762" cy="4019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249" y="663"/>
              <a:ext cx="5198" cy="3266"/>
              <a:chOff x="249" y="663"/>
              <a:chExt cx="5198" cy="3266"/>
            </a:xfrm>
          </p:grpSpPr>
          <p:pic>
            <p:nvPicPr>
              <p:cNvPr id="11268" name="Picture 4" descr="62DCTMXX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" y="3147"/>
                <a:ext cx="680" cy="782"/>
              </a:xfrm>
              <a:prstGeom prst="rect">
                <a:avLst/>
              </a:prstGeom>
              <a:noFill/>
            </p:spPr>
          </p:pic>
          <p:pic>
            <p:nvPicPr>
              <p:cNvPr id="11269" name="Picture 5" descr="49882XS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9" y="2784"/>
                <a:ext cx="363" cy="419"/>
              </a:xfrm>
              <a:prstGeom prst="rect">
                <a:avLst/>
              </a:prstGeom>
              <a:noFill/>
            </p:spPr>
          </p:pic>
          <p:pic>
            <p:nvPicPr>
              <p:cNvPr id="11270" name="Picture 6" descr="49884XSC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7" y="2270"/>
                <a:ext cx="572" cy="528"/>
              </a:xfrm>
              <a:prstGeom prst="rect">
                <a:avLst/>
              </a:prstGeom>
              <a:noFill/>
            </p:spPr>
          </p:pic>
          <p:pic>
            <p:nvPicPr>
              <p:cNvPr id="11271" name="Picture 7" descr="61110RX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7308" t="8272" r="12885" b="8272"/>
              <a:stretch>
                <a:fillRect/>
              </a:stretch>
            </p:blipFill>
            <p:spPr bwMode="auto">
              <a:xfrm>
                <a:off x="620" y="2784"/>
                <a:ext cx="290" cy="428"/>
              </a:xfrm>
              <a:prstGeom prst="rect">
                <a:avLst/>
              </a:prstGeom>
              <a:noFill/>
            </p:spPr>
          </p:pic>
          <p:pic>
            <p:nvPicPr>
              <p:cNvPr id="11272" name="Picture 8" descr="Picture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260" t="1167" r="3781" b="1167"/>
              <a:stretch>
                <a:fillRect/>
              </a:stretch>
            </p:blipFill>
            <p:spPr bwMode="auto">
              <a:xfrm>
                <a:off x="258" y="1434"/>
                <a:ext cx="589" cy="907"/>
              </a:xfrm>
              <a:prstGeom prst="rect">
                <a:avLst/>
              </a:prstGeom>
              <a:noFill/>
            </p:spPr>
          </p:pic>
          <p:pic>
            <p:nvPicPr>
              <p:cNvPr id="11273" name="Picture 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67" y="663"/>
                <a:ext cx="5180" cy="817"/>
              </a:xfrm>
              <a:prstGeom prst="rect">
                <a:avLst/>
              </a:prstGeom>
              <a:noFill/>
            </p:spPr>
          </p:pic>
        </p:grpSp>
        <p:pic>
          <p:nvPicPr>
            <p:cNvPr id="11274" name="Picture 6" descr="Leviton_SlideBorderG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9" y="216"/>
              <a:ext cx="5201" cy="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75" name="Group 11"/>
            <p:cNvGrpSpPr>
              <a:grpSpLocks/>
            </p:cNvGrpSpPr>
            <p:nvPr/>
          </p:nvGrpSpPr>
          <p:grpSpPr bwMode="auto">
            <a:xfrm>
              <a:off x="0" y="1"/>
              <a:ext cx="5762" cy="662"/>
              <a:chOff x="0" y="1"/>
              <a:chExt cx="5762" cy="662"/>
            </a:xfrm>
          </p:grpSpPr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3742" y="119"/>
                <a:ext cx="726" cy="4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1277" name="Picture 13" descr="nuevo logo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t="72054" r="88846" b="2495"/>
              <a:stretch>
                <a:fillRect/>
              </a:stretch>
            </p:blipFill>
            <p:spPr bwMode="auto">
              <a:xfrm>
                <a:off x="0" y="1"/>
                <a:ext cx="3948" cy="662"/>
              </a:xfrm>
              <a:prstGeom prst="rect">
                <a:avLst/>
              </a:prstGeom>
              <a:noFill/>
            </p:spPr>
          </p:pic>
          <p:pic>
            <p:nvPicPr>
              <p:cNvPr id="11278" name="Picture 14" descr="nuevo logo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t="72054" b="2495"/>
              <a:stretch>
                <a:fillRect/>
              </a:stretch>
            </p:blipFill>
            <p:spPr bwMode="auto">
              <a:xfrm>
                <a:off x="4175" y="1"/>
                <a:ext cx="1587" cy="662"/>
              </a:xfrm>
              <a:prstGeom prst="rect">
                <a:avLst/>
              </a:prstGeom>
              <a:noFill/>
            </p:spPr>
          </p:pic>
          <p:pic>
            <p:nvPicPr>
              <p:cNvPr id="11279" name="Picture 15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4084" y="1"/>
                <a:ext cx="44" cy="662"/>
              </a:xfrm>
              <a:prstGeom prst="rect">
                <a:avLst/>
              </a:prstGeom>
              <a:noFill/>
            </p:spPr>
          </p:pic>
          <p:pic>
            <p:nvPicPr>
              <p:cNvPr id="11280" name="Picture 16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3993" y="1"/>
                <a:ext cx="44" cy="66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403350" y="2349500"/>
            <a:ext cx="525621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 i="1" u="sng">
                <a:solidFill>
                  <a:srgbClr val="001D68"/>
                </a:solidFill>
              </a:rPr>
              <a:t>TEMARIO DEL CURSO DE CERTIFICACIÓN (3)</a:t>
            </a:r>
            <a:endParaRPr lang="es-ES">
              <a:solidFill>
                <a:srgbClr val="001D68"/>
              </a:solidFill>
            </a:endParaRPr>
          </a:p>
          <a:p>
            <a:r>
              <a:rPr lang="es-ES">
                <a:solidFill>
                  <a:srgbClr val="001D68"/>
                </a:solidFill>
              </a:rPr>
              <a:t> </a:t>
            </a:r>
            <a:endParaRPr lang="es-ES" b="1" i="1">
              <a:solidFill>
                <a:srgbClr val="001D68"/>
              </a:solidFill>
            </a:endParaRPr>
          </a:p>
          <a:p>
            <a:r>
              <a:rPr lang="es-ES" sz="1600">
                <a:solidFill>
                  <a:srgbClr val="001D68"/>
                </a:solidFill>
              </a:rPr>
              <a:t> </a:t>
            </a:r>
            <a:endParaRPr lang="en-US" sz="1600">
              <a:solidFill>
                <a:srgbClr val="001D68"/>
              </a:solidFill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848350" y="280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498600" y="2636838"/>
            <a:ext cx="35385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b="1" i="1" dirty="0">
                <a:solidFill>
                  <a:srgbClr val="001D68"/>
                </a:solidFill>
              </a:rPr>
              <a:t>III.-Sistemas de Fibra Óptica</a:t>
            </a:r>
          </a:p>
          <a:p>
            <a:r>
              <a:rPr lang="es-ES" sz="1600" b="1" i="1" dirty="0" err="1">
                <a:solidFill>
                  <a:srgbClr val="001D68"/>
                </a:solidFill>
              </a:rPr>
              <a:t>Multimodo</a:t>
            </a:r>
            <a:r>
              <a:rPr lang="es-ES" sz="1600" b="1" i="1" dirty="0">
                <a:solidFill>
                  <a:srgbClr val="001D68"/>
                </a:solidFill>
              </a:rPr>
              <a:t> y </a:t>
            </a:r>
            <a:r>
              <a:rPr lang="es-ES" sz="1600" b="1" i="1" dirty="0" err="1">
                <a:solidFill>
                  <a:srgbClr val="001D68"/>
                </a:solidFill>
              </a:rPr>
              <a:t>Monomodo</a:t>
            </a:r>
            <a:r>
              <a:rPr lang="es-ES" sz="1600" b="1" i="1" dirty="0">
                <a:solidFill>
                  <a:srgbClr val="001D68"/>
                </a:solidFill>
              </a:rPr>
              <a:t>.</a:t>
            </a:r>
            <a:br>
              <a:rPr lang="es-ES" sz="1600" b="1" i="1" dirty="0">
                <a:solidFill>
                  <a:srgbClr val="001D68"/>
                </a:solidFill>
              </a:rPr>
            </a:br>
            <a:endParaRPr lang="es-ES" sz="1600" b="1" i="1" dirty="0">
              <a:solidFill>
                <a:srgbClr val="001D68"/>
              </a:solidFill>
            </a:endParaRPr>
          </a:p>
          <a:p>
            <a:r>
              <a:rPr lang="es-ES" sz="1600" b="1" i="1" dirty="0">
                <a:solidFill>
                  <a:srgbClr val="001D68"/>
                </a:solidFill>
              </a:rPr>
              <a:t>Reglas de Seguridad para trabajar 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con Fibra Óptica </a:t>
            </a:r>
            <a:endParaRPr lang="en-US" sz="1600" b="1" i="1" dirty="0">
              <a:solidFill>
                <a:srgbClr val="001D68"/>
              </a:solidFill>
            </a:endParaRPr>
          </a:p>
          <a:p>
            <a:r>
              <a:rPr lang="es-ES" sz="1600" b="1" i="1" dirty="0">
                <a:solidFill>
                  <a:srgbClr val="001D68"/>
                </a:solidFill>
              </a:rPr>
              <a:t>EIA/TIA-568-B.3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Definiciones Importantes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Requerimientos de Instalación</a:t>
            </a:r>
            <a:endParaRPr lang="en-US" sz="1600" b="1" i="1" dirty="0">
              <a:solidFill>
                <a:srgbClr val="001D68"/>
              </a:solidFill>
            </a:endParaRPr>
          </a:p>
          <a:p>
            <a:r>
              <a:rPr lang="es-ES" sz="1600" b="1" i="1" dirty="0">
                <a:solidFill>
                  <a:srgbClr val="001D68"/>
                </a:solidFill>
              </a:rPr>
              <a:t>Fibras Ópticas- Características 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de Construcción</a:t>
            </a:r>
            <a:endParaRPr lang="en-US" sz="1600" b="1" i="1" dirty="0">
              <a:solidFill>
                <a:srgbClr val="001D68"/>
              </a:solidFill>
            </a:endParaRPr>
          </a:p>
          <a:p>
            <a:r>
              <a:rPr lang="es-ES" sz="1600" b="1" i="1" dirty="0" err="1">
                <a:solidFill>
                  <a:srgbClr val="001D68"/>
                </a:solidFill>
              </a:rPr>
              <a:t>Multimodo</a:t>
            </a:r>
            <a:endParaRPr lang="es-ES" sz="1600" b="1" i="1" dirty="0">
              <a:solidFill>
                <a:srgbClr val="001D68"/>
              </a:solidFill>
            </a:endParaRPr>
          </a:p>
          <a:p>
            <a:r>
              <a:rPr lang="es-ES" sz="1600" b="1" i="1" dirty="0" err="1">
                <a:solidFill>
                  <a:srgbClr val="001D68"/>
                </a:solidFill>
              </a:rPr>
              <a:t>Monomodo</a:t>
            </a:r>
            <a:endParaRPr lang="en-US" sz="1600" b="1" i="1" dirty="0">
              <a:solidFill>
                <a:srgbClr val="001D68"/>
              </a:solidFill>
            </a:endParaRPr>
          </a:p>
          <a:p>
            <a:r>
              <a:rPr lang="es-ES" sz="1600" b="1" i="1" dirty="0">
                <a:solidFill>
                  <a:srgbClr val="001D68"/>
                </a:solidFill>
              </a:rPr>
              <a:t>Tipos de Fibras Ópticas</a:t>
            </a:r>
            <a:endParaRPr lang="en-US" sz="1600" b="1" i="1" dirty="0">
              <a:solidFill>
                <a:srgbClr val="001D68"/>
              </a:solidFill>
            </a:endParaRPr>
          </a:p>
          <a:p>
            <a:r>
              <a:rPr lang="es-ES" sz="1600" b="1" i="1" dirty="0">
                <a:solidFill>
                  <a:srgbClr val="001D68"/>
                </a:solidFill>
              </a:rPr>
              <a:t>Interiores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Exteriores</a:t>
            </a:r>
            <a:endParaRPr lang="en-US" sz="1600" b="1" i="1" dirty="0">
              <a:solidFill>
                <a:srgbClr val="001D68"/>
              </a:solidFill>
            </a:endParaRPr>
          </a:p>
          <a:p>
            <a:r>
              <a:rPr lang="es-ES" sz="1600" b="1" i="1" dirty="0">
                <a:solidFill>
                  <a:srgbClr val="001D68"/>
                </a:solidFill>
              </a:rPr>
              <a:t/>
            </a:r>
            <a:br>
              <a:rPr lang="es-ES" sz="1600" b="1" i="1" dirty="0">
                <a:solidFill>
                  <a:srgbClr val="001D68"/>
                </a:solidFill>
              </a:rPr>
            </a:br>
            <a:endParaRPr lang="es-MX" sz="1600" b="1" i="1" dirty="0">
              <a:solidFill>
                <a:srgbClr val="001D68"/>
              </a:solidFill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505450" y="3284538"/>
            <a:ext cx="2614613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b="1" i="1">
                <a:solidFill>
                  <a:srgbClr val="001D68"/>
                </a:solidFill>
              </a:rPr>
              <a:t>Tipos de Conectores</a:t>
            </a:r>
            <a:endParaRPr lang="en-US" sz="1600" b="1" i="1">
              <a:solidFill>
                <a:srgbClr val="001D68"/>
              </a:solidFill>
            </a:endParaRPr>
          </a:p>
          <a:p>
            <a:r>
              <a:rPr lang="es-ES" sz="1600" b="1" i="1">
                <a:solidFill>
                  <a:srgbClr val="001D68"/>
                </a:solidFill>
              </a:rPr>
              <a:t>Características</a:t>
            </a:r>
          </a:p>
          <a:p>
            <a:r>
              <a:rPr lang="es-ES" sz="1600" b="1" i="1">
                <a:solidFill>
                  <a:srgbClr val="001D68"/>
                </a:solidFill>
              </a:rPr>
              <a:t>Procedimientos de </a:t>
            </a:r>
          </a:p>
          <a:p>
            <a:r>
              <a:rPr lang="es-ES" sz="1600" b="1" i="1">
                <a:solidFill>
                  <a:srgbClr val="001D68"/>
                </a:solidFill>
              </a:rPr>
              <a:t>Conectorización</a:t>
            </a:r>
            <a:endParaRPr lang="en-US" sz="1600" b="1" i="1">
              <a:solidFill>
                <a:srgbClr val="001D68"/>
              </a:solidFill>
            </a:endParaRPr>
          </a:p>
          <a:p>
            <a:r>
              <a:rPr lang="es-ES" sz="1600" b="1" i="1">
                <a:solidFill>
                  <a:srgbClr val="001D68"/>
                </a:solidFill>
              </a:rPr>
              <a:t>Enlaces y Pruebas</a:t>
            </a:r>
            <a:endParaRPr lang="en-US" sz="1600" b="1" i="1">
              <a:solidFill>
                <a:srgbClr val="001D68"/>
              </a:solidFill>
            </a:endParaRPr>
          </a:p>
          <a:p>
            <a:r>
              <a:rPr lang="es-ES" sz="1600" b="1" i="1">
                <a:solidFill>
                  <a:srgbClr val="001D68"/>
                </a:solidFill>
              </a:rPr>
              <a:t>Equipos </a:t>
            </a:r>
          </a:p>
          <a:p>
            <a:r>
              <a:rPr lang="es-ES" sz="1600" b="1" i="1">
                <a:solidFill>
                  <a:srgbClr val="001D68"/>
                </a:solidFill>
              </a:rPr>
              <a:t>Resultados</a:t>
            </a:r>
            <a:endParaRPr lang="en-US" sz="1600" b="1" i="1">
              <a:solidFill>
                <a:srgbClr val="001D68"/>
              </a:solidFill>
            </a:endParaRPr>
          </a:p>
          <a:p>
            <a:r>
              <a:rPr lang="es-ES" sz="1600" b="1" i="1">
                <a:solidFill>
                  <a:srgbClr val="001D68"/>
                </a:solidFill>
              </a:rPr>
              <a:t>Sistemas de Fibra Óptica</a:t>
            </a:r>
            <a:endParaRPr lang="en-US" sz="1600" b="1" i="1">
              <a:solidFill>
                <a:srgbClr val="001D68"/>
              </a:solidFill>
            </a:endParaRPr>
          </a:p>
          <a:p>
            <a:r>
              <a:rPr lang="es-ES" sz="1600" b="1" i="1">
                <a:solidFill>
                  <a:srgbClr val="001D68"/>
                </a:solidFill>
              </a:rPr>
              <a:t>Componentes</a:t>
            </a:r>
          </a:p>
          <a:p>
            <a:r>
              <a:rPr lang="es-ES" sz="1600" b="1" i="1">
                <a:solidFill>
                  <a:srgbClr val="001D68"/>
                </a:solidFill>
              </a:rPr>
              <a:t>Terminado</a:t>
            </a:r>
          </a:p>
          <a:p>
            <a:endParaRPr lang="es-MX" sz="1600" b="1" i="1">
              <a:solidFill>
                <a:srgbClr val="001D68"/>
              </a:solidFill>
            </a:endParaRPr>
          </a:p>
        </p:txBody>
      </p:sp>
      <p:pic>
        <p:nvPicPr>
          <p:cNvPr id="21" name="20 Imagen" descr="LogotipoMEM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2844" y="71438"/>
            <a:ext cx="1060473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3175" y="-24"/>
            <a:ext cx="9147175" cy="6380163"/>
            <a:chOff x="0" y="1"/>
            <a:chExt cx="5762" cy="4019"/>
          </a:xfrm>
        </p:grpSpPr>
        <p:grpSp>
          <p:nvGrpSpPr>
            <p:cNvPr id="12291" name="Group 3"/>
            <p:cNvGrpSpPr>
              <a:grpSpLocks/>
            </p:cNvGrpSpPr>
            <p:nvPr/>
          </p:nvGrpSpPr>
          <p:grpSpPr bwMode="auto">
            <a:xfrm>
              <a:off x="249" y="663"/>
              <a:ext cx="5198" cy="3266"/>
              <a:chOff x="249" y="663"/>
              <a:chExt cx="5198" cy="3266"/>
            </a:xfrm>
          </p:grpSpPr>
          <p:pic>
            <p:nvPicPr>
              <p:cNvPr id="12292" name="Picture 4" descr="62DCTMXX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" y="3147"/>
                <a:ext cx="680" cy="782"/>
              </a:xfrm>
              <a:prstGeom prst="rect">
                <a:avLst/>
              </a:prstGeom>
              <a:noFill/>
            </p:spPr>
          </p:pic>
          <p:pic>
            <p:nvPicPr>
              <p:cNvPr id="12293" name="Picture 5" descr="49882XS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9" y="2784"/>
                <a:ext cx="363" cy="419"/>
              </a:xfrm>
              <a:prstGeom prst="rect">
                <a:avLst/>
              </a:prstGeom>
              <a:noFill/>
            </p:spPr>
          </p:pic>
          <p:pic>
            <p:nvPicPr>
              <p:cNvPr id="12294" name="Picture 6" descr="49884XSC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7" y="2270"/>
                <a:ext cx="572" cy="528"/>
              </a:xfrm>
              <a:prstGeom prst="rect">
                <a:avLst/>
              </a:prstGeom>
              <a:noFill/>
            </p:spPr>
          </p:pic>
          <p:pic>
            <p:nvPicPr>
              <p:cNvPr id="12295" name="Picture 7" descr="61110RX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7308" t="8272" r="12885" b="8272"/>
              <a:stretch>
                <a:fillRect/>
              </a:stretch>
            </p:blipFill>
            <p:spPr bwMode="auto">
              <a:xfrm>
                <a:off x="620" y="2784"/>
                <a:ext cx="290" cy="428"/>
              </a:xfrm>
              <a:prstGeom prst="rect">
                <a:avLst/>
              </a:prstGeom>
              <a:noFill/>
            </p:spPr>
          </p:pic>
          <p:pic>
            <p:nvPicPr>
              <p:cNvPr id="12296" name="Picture 8" descr="Picture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260" t="1167" r="3781" b="1167"/>
              <a:stretch>
                <a:fillRect/>
              </a:stretch>
            </p:blipFill>
            <p:spPr bwMode="auto">
              <a:xfrm>
                <a:off x="258" y="1434"/>
                <a:ext cx="589" cy="907"/>
              </a:xfrm>
              <a:prstGeom prst="rect">
                <a:avLst/>
              </a:prstGeom>
              <a:noFill/>
            </p:spPr>
          </p:pic>
          <p:pic>
            <p:nvPicPr>
              <p:cNvPr id="12297" name="Picture 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67" y="663"/>
                <a:ext cx="5180" cy="817"/>
              </a:xfrm>
              <a:prstGeom prst="rect">
                <a:avLst/>
              </a:prstGeom>
              <a:noFill/>
            </p:spPr>
          </p:pic>
        </p:grpSp>
        <p:pic>
          <p:nvPicPr>
            <p:cNvPr id="12298" name="Picture 6" descr="Leviton_SlideBorderG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9" y="216"/>
              <a:ext cx="5201" cy="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299" name="Group 11"/>
            <p:cNvGrpSpPr>
              <a:grpSpLocks/>
            </p:cNvGrpSpPr>
            <p:nvPr/>
          </p:nvGrpSpPr>
          <p:grpSpPr bwMode="auto">
            <a:xfrm>
              <a:off x="0" y="1"/>
              <a:ext cx="5762" cy="662"/>
              <a:chOff x="0" y="1"/>
              <a:chExt cx="5762" cy="662"/>
            </a:xfrm>
          </p:grpSpPr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3742" y="119"/>
                <a:ext cx="726" cy="4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2301" name="Picture 13" descr="nuevo logo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t="72054" r="88846" b="2495"/>
              <a:stretch>
                <a:fillRect/>
              </a:stretch>
            </p:blipFill>
            <p:spPr bwMode="auto">
              <a:xfrm>
                <a:off x="0" y="1"/>
                <a:ext cx="3948" cy="662"/>
              </a:xfrm>
              <a:prstGeom prst="rect">
                <a:avLst/>
              </a:prstGeom>
              <a:noFill/>
            </p:spPr>
          </p:pic>
          <p:pic>
            <p:nvPicPr>
              <p:cNvPr id="12302" name="Picture 14" descr="nuevo logo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t="72054" b="2495"/>
              <a:stretch>
                <a:fillRect/>
              </a:stretch>
            </p:blipFill>
            <p:spPr bwMode="auto">
              <a:xfrm>
                <a:off x="4175" y="1"/>
                <a:ext cx="1587" cy="662"/>
              </a:xfrm>
              <a:prstGeom prst="rect">
                <a:avLst/>
              </a:prstGeom>
              <a:noFill/>
            </p:spPr>
          </p:pic>
          <p:pic>
            <p:nvPicPr>
              <p:cNvPr id="12303" name="Picture 15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4084" y="1"/>
                <a:ext cx="44" cy="662"/>
              </a:xfrm>
              <a:prstGeom prst="rect">
                <a:avLst/>
              </a:prstGeom>
              <a:noFill/>
            </p:spPr>
          </p:pic>
          <p:pic>
            <p:nvPicPr>
              <p:cNvPr id="12304" name="Picture 16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3993" y="1"/>
                <a:ext cx="44" cy="66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403350" y="2349500"/>
            <a:ext cx="525621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 i="1" u="sng">
                <a:solidFill>
                  <a:srgbClr val="001D68"/>
                </a:solidFill>
              </a:rPr>
              <a:t>TEMARIO DEL CURSO DE CERTIFICACIÓN (4)</a:t>
            </a:r>
            <a:endParaRPr lang="es-ES">
              <a:solidFill>
                <a:srgbClr val="001D68"/>
              </a:solidFill>
            </a:endParaRPr>
          </a:p>
          <a:p>
            <a:r>
              <a:rPr lang="es-ES">
                <a:solidFill>
                  <a:srgbClr val="001D68"/>
                </a:solidFill>
              </a:rPr>
              <a:t> </a:t>
            </a:r>
            <a:endParaRPr lang="es-ES" b="1" i="1">
              <a:solidFill>
                <a:srgbClr val="001D68"/>
              </a:solidFill>
            </a:endParaRPr>
          </a:p>
          <a:p>
            <a:r>
              <a:rPr lang="es-ES" sz="1600">
                <a:solidFill>
                  <a:srgbClr val="001D68"/>
                </a:solidFill>
              </a:rPr>
              <a:t> </a:t>
            </a:r>
            <a:endParaRPr lang="en-US" sz="1600">
              <a:solidFill>
                <a:srgbClr val="001D68"/>
              </a:solidFill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848350" y="280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547813" y="2708275"/>
            <a:ext cx="5803900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b="1" i="1" dirty="0">
                <a:solidFill>
                  <a:srgbClr val="001D68"/>
                </a:solidFill>
              </a:rPr>
              <a:t>IV.- </a:t>
            </a:r>
            <a:r>
              <a:rPr lang="es-ES" sz="1600" b="1" i="1" dirty="0" smtClean="0">
                <a:solidFill>
                  <a:srgbClr val="001D68"/>
                </a:solidFill>
              </a:rPr>
              <a:t>Prácticas de Instalación</a:t>
            </a:r>
            <a:r>
              <a:rPr lang="es-ES" sz="1600" b="1" i="1" dirty="0">
                <a:solidFill>
                  <a:srgbClr val="001D68"/>
                </a:solidFill>
              </a:rPr>
              <a:t/>
            </a:r>
            <a:br>
              <a:rPr lang="es-ES" sz="1600" b="1" i="1" dirty="0">
                <a:solidFill>
                  <a:srgbClr val="001D68"/>
                </a:solidFill>
              </a:rPr>
            </a:br>
            <a:r>
              <a:rPr lang="es-ES" sz="1600" b="1" i="1" dirty="0">
                <a:solidFill>
                  <a:srgbClr val="001D68"/>
                </a:solidFill>
              </a:rPr>
              <a:t/>
            </a:r>
            <a:br>
              <a:rPr lang="es-ES" sz="1600" b="1" i="1" dirty="0">
                <a:solidFill>
                  <a:srgbClr val="001D68"/>
                </a:solidFill>
              </a:rPr>
            </a:br>
            <a:r>
              <a:rPr lang="es-ES" sz="1600" b="1" i="1" dirty="0">
                <a:solidFill>
                  <a:srgbClr val="001D68"/>
                </a:solidFill>
              </a:rPr>
              <a:t>Cobre</a:t>
            </a:r>
          </a:p>
          <a:p>
            <a:r>
              <a:rPr lang="es-ES" sz="1600" b="1" i="1" dirty="0">
                <a:solidFill>
                  <a:srgbClr val="001D68"/>
                </a:solidFill>
              </a:rPr>
              <a:t>Fibra Óptica</a:t>
            </a:r>
          </a:p>
          <a:p>
            <a:endParaRPr lang="es-ES" sz="1600" b="1" i="1" dirty="0">
              <a:solidFill>
                <a:srgbClr val="001D68"/>
              </a:solidFill>
            </a:endParaRPr>
          </a:p>
          <a:p>
            <a:r>
              <a:rPr lang="es-ES" sz="1600" b="1" i="1" dirty="0">
                <a:solidFill>
                  <a:srgbClr val="001D68"/>
                </a:solidFill>
              </a:rPr>
              <a:t>V.- Examen</a:t>
            </a:r>
          </a:p>
          <a:p>
            <a:endParaRPr lang="es-ES" sz="1600" b="1" i="1" dirty="0">
              <a:solidFill>
                <a:srgbClr val="001D68"/>
              </a:solidFill>
            </a:endParaRPr>
          </a:p>
          <a:p>
            <a:endParaRPr lang="es-ES" sz="1600" b="1" i="1" dirty="0">
              <a:solidFill>
                <a:srgbClr val="001D68"/>
              </a:solidFill>
            </a:endParaRPr>
          </a:p>
          <a:p>
            <a:endParaRPr lang="es-ES" sz="1600" b="1" i="1" dirty="0">
              <a:solidFill>
                <a:srgbClr val="001D68"/>
              </a:solidFill>
            </a:endParaRPr>
          </a:p>
          <a:p>
            <a:endParaRPr lang="es-ES" sz="1600" b="1" i="1" dirty="0">
              <a:solidFill>
                <a:srgbClr val="001D68"/>
              </a:solidFill>
            </a:endParaRPr>
          </a:p>
          <a:p>
            <a:endParaRPr lang="es-ES" sz="1600" b="1" i="1" dirty="0">
              <a:solidFill>
                <a:srgbClr val="001D68"/>
              </a:solidFill>
            </a:endParaRPr>
          </a:p>
          <a:p>
            <a:endParaRPr lang="es-ES" sz="1600" b="1" i="1" dirty="0">
              <a:solidFill>
                <a:srgbClr val="001D68"/>
              </a:solidFill>
            </a:endParaRPr>
          </a:p>
          <a:p>
            <a:r>
              <a:rPr lang="es-ES" dirty="0"/>
              <a:t>*</a:t>
            </a:r>
            <a:r>
              <a:rPr lang="es-ES" sz="1200" b="1" i="1" dirty="0">
                <a:solidFill>
                  <a:srgbClr val="001D68"/>
                </a:solidFill>
              </a:rPr>
              <a:t>Incluye carpeta de trabajo, kit de trabajo para la sesión práctica y </a:t>
            </a:r>
            <a:r>
              <a:rPr lang="es-ES" sz="1200" b="1" i="1" dirty="0" err="1">
                <a:solidFill>
                  <a:srgbClr val="001D68"/>
                </a:solidFill>
              </a:rPr>
              <a:t>souvenirs</a:t>
            </a:r>
            <a:r>
              <a:rPr lang="es-ES" sz="1200" b="1" i="1" dirty="0">
                <a:solidFill>
                  <a:srgbClr val="001D68"/>
                </a:solidFill>
              </a:rPr>
              <a:t>.</a:t>
            </a:r>
            <a:endParaRPr lang="es-MX" sz="1200" b="1" i="1" dirty="0">
              <a:solidFill>
                <a:srgbClr val="001D68"/>
              </a:solidFill>
            </a:endParaRPr>
          </a:p>
        </p:txBody>
      </p:sp>
      <p:pic>
        <p:nvPicPr>
          <p:cNvPr id="20" name="19 Imagen" descr="LogotipoMEM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2844" y="71438"/>
            <a:ext cx="1060473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3175" y="0"/>
            <a:ext cx="9147175" cy="6380163"/>
            <a:chOff x="0" y="1"/>
            <a:chExt cx="5762" cy="4019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249" y="663"/>
              <a:ext cx="5198" cy="3266"/>
              <a:chOff x="249" y="663"/>
              <a:chExt cx="5198" cy="3266"/>
            </a:xfrm>
          </p:grpSpPr>
          <p:pic>
            <p:nvPicPr>
              <p:cNvPr id="13316" name="Picture 4" descr="62DCTMXX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" y="3147"/>
                <a:ext cx="680" cy="782"/>
              </a:xfrm>
              <a:prstGeom prst="rect">
                <a:avLst/>
              </a:prstGeom>
              <a:noFill/>
            </p:spPr>
          </p:pic>
          <p:pic>
            <p:nvPicPr>
              <p:cNvPr id="13317" name="Picture 5" descr="49882XS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9" y="2784"/>
                <a:ext cx="363" cy="419"/>
              </a:xfrm>
              <a:prstGeom prst="rect">
                <a:avLst/>
              </a:prstGeom>
              <a:noFill/>
            </p:spPr>
          </p:pic>
          <p:pic>
            <p:nvPicPr>
              <p:cNvPr id="13318" name="Picture 6" descr="49884XSC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7" y="2270"/>
                <a:ext cx="572" cy="528"/>
              </a:xfrm>
              <a:prstGeom prst="rect">
                <a:avLst/>
              </a:prstGeom>
              <a:noFill/>
            </p:spPr>
          </p:pic>
          <p:pic>
            <p:nvPicPr>
              <p:cNvPr id="13319" name="Picture 7" descr="61110RX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7308" t="8272" r="12885" b="8272"/>
              <a:stretch>
                <a:fillRect/>
              </a:stretch>
            </p:blipFill>
            <p:spPr bwMode="auto">
              <a:xfrm>
                <a:off x="620" y="2784"/>
                <a:ext cx="290" cy="428"/>
              </a:xfrm>
              <a:prstGeom prst="rect">
                <a:avLst/>
              </a:prstGeom>
              <a:noFill/>
            </p:spPr>
          </p:pic>
          <p:pic>
            <p:nvPicPr>
              <p:cNvPr id="13320" name="Picture 8" descr="Picture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260" t="1167" r="3781" b="1167"/>
              <a:stretch>
                <a:fillRect/>
              </a:stretch>
            </p:blipFill>
            <p:spPr bwMode="auto">
              <a:xfrm>
                <a:off x="258" y="1434"/>
                <a:ext cx="589" cy="907"/>
              </a:xfrm>
              <a:prstGeom prst="rect">
                <a:avLst/>
              </a:prstGeom>
              <a:noFill/>
            </p:spPr>
          </p:pic>
          <p:pic>
            <p:nvPicPr>
              <p:cNvPr id="13321" name="Picture 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67" y="663"/>
                <a:ext cx="5180" cy="817"/>
              </a:xfrm>
              <a:prstGeom prst="rect">
                <a:avLst/>
              </a:prstGeom>
              <a:noFill/>
            </p:spPr>
          </p:pic>
        </p:grpSp>
        <p:pic>
          <p:nvPicPr>
            <p:cNvPr id="13322" name="Picture 6" descr="Leviton_SlideBorderGre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9" y="216"/>
              <a:ext cx="5201" cy="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23" name="Group 11"/>
            <p:cNvGrpSpPr>
              <a:grpSpLocks/>
            </p:cNvGrpSpPr>
            <p:nvPr/>
          </p:nvGrpSpPr>
          <p:grpSpPr bwMode="auto">
            <a:xfrm>
              <a:off x="0" y="1"/>
              <a:ext cx="5762" cy="662"/>
              <a:chOff x="0" y="1"/>
              <a:chExt cx="5762" cy="662"/>
            </a:xfrm>
          </p:grpSpPr>
          <p:sp>
            <p:nvSpPr>
              <p:cNvPr id="13324" name="Rectangle 12"/>
              <p:cNvSpPr>
                <a:spLocks noChangeArrowheads="1"/>
              </p:cNvSpPr>
              <p:nvPr/>
            </p:nvSpPr>
            <p:spPr bwMode="auto">
              <a:xfrm>
                <a:off x="3742" y="119"/>
                <a:ext cx="726" cy="4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3325" name="Picture 13" descr="nuevo logo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t="72054" r="88846" b="2495"/>
              <a:stretch>
                <a:fillRect/>
              </a:stretch>
            </p:blipFill>
            <p:spPr bwMode="auto">
              <a:xfrm>
                <a:off x="0" y="1"/>
                <a:ext cx="3948" cy="662"/>
              </a:xfrm>
              <a:prstGeom prst="rect">
                <a:avLst/>
              </a:prstGeom>
              <a:noFill/>
            </p:spPr>
          </p:pic>
          <p:pic>
            <p:nvPicPr>
              <p:cNvPr id="13326" name="Picture 14" descr="nuevo logo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t="72054" b="2495"/>
              <a:stretch>
                <a:fillRect/>
              </a:stretch>
            </p:blipFill>
            <p:spPr bwMode="auto">
              <a:xfrm>
                <a:off x="4175" y="1"/>
                <a:ext cx="1587" cy="662"/>
              </a:xfrm>
              <a:prstGeom prst="rect">
                <a:avLst/>
              </a:prstGeom>
              <a:noFill/>
            </p:spPr>
          </p:pic>
          <p:pic>
            <p:nvPicPr>
              <p:cNvPr id="13327" name="Picture 15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4084" y="1"/>
                <a:ext cx="44" cy="662"/>
              </a:xfrm>
              <a:prstGeom prst="rect">
                <a:avLst/>
              </a:prstGeom>
              <a:noFill/>
            </p:spPr>
          </p:pic>
          <p:pic>
            <p:nvPicPr>
              <p:cNvPr id="13328" name="Picture 16" descr="nuevo logo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72054" r="88846" b="2495"/>
              <a:stretch>
                <a:fillRect/>
              </a:stretch>
            </p:blipFill>
            <p:spPr bwMode="auto">
              <a:xfrm>
                <a:off x="3993" y="1"/>
                <a:ext cx="44" cy="66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403350" y="2349500"/>
            <a:ext cx="70564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 i="1" u="sng">
                <a:solidFill>
                  <a:srgbClr val="001D68"/>
                </a:solidFill>
              </a:rPr>
              <a:t>REQUISITOS PARA TOMAR CURSO DE CERTIFICACION</a:t>
            </a:r>
            <a:endParaRPr lang="es-ES">
              <a:solidFill>
                <a:srgbClr val="001D68"/>
              </a:solidFill>
            </a:endParaRPr>
          </a:p>
          <a:p>
            <a:r>
              <a:rPr lang="es-ES">
                <a:solidFill>
                  <a:srgbClr val="001D68"/>
                </a:solidFill>
              </a:rPr>
              <a:t> </a:t>
            </a:r>
            <a:endParaRPr lang="es-ES" b="1" i="1">
              <a:solidFill>
                <a:srgbClr val="001D68"/>
              </a:solidFill>
            </a:endParaRPr>
          </a:p>
          <a:p>
            <a:r>
              <a:rPr lang="es-ES" sz="1600">
                <a:solidFill>
                  <a:srgbClr val="001D68"/>
                </a:solidFill>
              </a:rPr>
              <a:t> </a:t>
            </a:r>
            <a:endParaRPr lang="en-US" sz="1600">
              <a:solidFill>
                <a:srgbClr val="001D68"/>
              </a:solidFill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848350" y="280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331913" y="2663825"/>
            <a:ext cx="706755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400" b="1" i="1">
                <a:solidFill>
                  <a:srgbClr val="001D68"/>
                </a:solidFill>
              </a:rPr>
              <a:t>Contar con experiencia y conocimientos medios en Cableado Estructurado.</a:t>
            </a:r>
          </a:p>
          <a:p>
            <a:endParaRPr lang="es-MX" sz="1400" b="1" i="1">
              <a:solidFill>
                <a:srgbClr val="001D68"/>
              </a:solidFill>
            </a:endParaRPr>
          </a:p>
          <a:p>
            <a:r>
              <a:rPr lang="es-MX" sz="1400" b="1" i="1">
                <a:solidFill>
                  <a:srgbClr val="001D68"/>
                </a:solidFill>
              </a:rPr>
              <a:t>LUGAR: ------------------------------------------------------------------------------------------------------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INCLUYE: Carpeta con Manual en español de referencias en Normas de cableado,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Información técnica en CD, comidas y souvenirs.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ENTREGA DE DOCUMENTOS: Copia de cédula fiscal, copia de depósito.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CALIFICACION MINIMA APROBATORIA: 8.0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DEPOSITO EN CUENTA: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CTA. PESOS CIE BANCOMER: 710822 Referencia: 090000020000000-9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CTA. DÓLARES CIE BANCOMER: 726001 Referencia:090000020000000-9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Nombre: Razón Social con la cual se factura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TRANFERENCIA INTERBANCARIA: Los campos de concepto, 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Descripción y referencia deben ser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llenados con la razón social con la cual se facturara.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A nombre de Leviton, S. de R.L. de C.V.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Solicitamos se efectúen lo depósitos ocho días antes del curso. </a:t>
            </a:r>
          </a:p>
          <a:p>
            <a:r>
              <a:rPr lang="es-MX" sz="1400" b="1" i="1">
                <a:solidFill>
                  <a:srgbClr val="001D68"/>
                </a:solidFill>
              </a:rPr>
              <a:t>La factura será entregada al terminando el curso</a:t>
            </a:r>
            <a:r>
              <a:rPr lang="es-MX" sz="1400"/>
              <a:t>.</a:t>
            </a:r>
          </a:p>
        </p:txBody>
      </p:sp>
      <p:pic>
        <p:nvPicPr>
          <p:cNvPr id="20" name="19 Imagen" descr="LogotipoMEM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2844" y="71438"/>
            <a:ext cx="1060473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325</Words>
  <Application>Microsoft Office PowerPoint</Application>
  <PresentationFormat>Presentación en pantalla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Leviton MFG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cku</dc:creator>
  <cp:lastModifiedBy>rjaime</cp:lastModifiedBy>
  <cp:revision>9</cp:revision>
  <dcterms:created xsi:type="dcterms:W3CDTF">2008-07-18T16:52:56Z</dcterms:created>
  <dcterms:modified xsi:type="dcterms:W3CDTF">2010-06-07T20:17:38Z</dcterms:modified>
</cp:coreProperties>
</file>